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8246400" y="5661233"/>
            <a:ext cx="897599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8246400" y="5661166"/>
            <a:ext cx="897599" cy="11967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90525" y="3718840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75500" y="1678033"/>
            <a:ext cx="8222100" cy="261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75500" y="4406166"/>
            <a:ext cx="82221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200"/>
            </a:lvl1pPr>
            <a:lvl2pPr>
              <a:spcBef>
                <a:spcPts val="0"/>
              </a:spcBef>
              <a:buSzPct val="100000"/>
              <a:defRPr sz="4200"/>
            </a:lvl2pPr>
            <a:lvl3pPr>
              <a:spcBef>
                <a:spcPts val="0"/>
              </a:spcBef>
              <a:buSzPct val="100000"/>
              <a:defRPr sz="4200"/>
            </a:lvl3pPr>
            <a:lvl4pPr>
              <a:spcBef>
                <a:spcPts val="0"/>
              </a:spcBef>
              <a:buSzPct val="100000"/>
              <a:defRPr sz="4200"/>
            </a:lvl4pPr>
            <a:lvl5pPr>
              <a:spcBef>
                <a:spcPts val="0"/>
              </a:spcBef>
              <a:buSzPct val="100000"/>
              <a:defRPr sz="4200"/>
            </a:lvl5pPr>
            <a:lvl6pPr>
              <a:spcBef>
                <a:spcPts val="0"/>
              </a:spcBef>
              <a:buSzPct val="100000"/>
              <a:defRPr sz="4200"/>
            </a:lvl6pPr>
            <a:lvl7pPr>
              <a:spcBef>
                <a:spcPts val="0"/>
              </a:spcBef>
              <a:buSzPct val="100000"/>
              <a:defRPr sz="4200"/>
            </a:lvl7pPr>
            <a:lvl8pPr>
              <a:spcBef>
                <a:spcPts val="0"/>
              </a:spcBef>
              <a:buSzPct val="100000"/>
              <a:defRPr sz="4200"/>
            </a:lvl8pPr>
            <a:lvl9pPr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 rot="10800000">
            <a:off x="0" y="2247899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71900" y="984966"/>
            <a:ext cx="8222100" cy="102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71900" y="2558766"/>
            <a:ext cx="8222100" cy="361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flipH="1" rot="10800000">
            <a:off x="0" y="2247899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71900" y="984966"/>
            <a:ext cx="8222100" cy="102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71900" y="2558767"/>
            <a:ext cx="3999899" cy="361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694250" y="2558767"/>
            <a:ext cx="3999899" cy="361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flipH="1" rot="10800000">
            <a:off x="0" y="875099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800"/>
            </a:lvl4pPr>
            <a:lvl5pPr>
              <a:spcBef>
                <a:spcPts val="0"/>
              </a:spcBef>
              <a:buSzPct val="100000"/>
              <a:defRPr sz="1800"/>
            </a:lvl5pPr>
            <a:lvl6pPr>
              <a:spcBef>
                <a:spcPts val="0"/>
              </a:spcBef>
              <a:buSzPct val="100000"/>
              <a:defRPr sz="1800"/>
            </a:lvl6pPr>
            <a:lvl7pPr>
              <a:spcBef>
                <a:spcPts val="0"/>
              </a:spcBef>
              <a:buSzPct val="100000"/>
              <a:defRPr sz="1800"/>
            </a:lvl7pPr>
            <a:lvl8pPr>
              <a:spcBef>
                <a:spcPts val="0"/>
              </a:spcBef>
              <a:buSzPct val="100000"/>
              <a:defRPr sz="1800"/>
            </a:lvl8pPr>
            <a:lvl9pPr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 flipH="1" rot="10800000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rot="-5400000">
            <a:off x="-98100" y="3374699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26077" y="477066"/>
            <a:ext cx="2807999" cy="1271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26075" y="1954400"/>
            <a:ext cx="2807999" cy="421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651000"/>
            <a:ext cx="62271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6000"/>
            </a:lvl1pPr>
            <a:lvl2pPr>
              <a:spcBef>
                <a:spcPts val="0"/>
              </a:spcBef>
              <a:buSzPct val="100000"/>
              <a:defRPr sz="6000"/>
            </a:lvl2pPr>
            <a:lvl3pPr>
              <a:spcBef>
                <a:spcPts val="0"/>
              </a:spcBef>
              <a:buSzPct val="100000"/>
              <a:defRPr sz="6000"/>
            </a:lvl3pPr>
            <a:lvl4pPr>
              <a:spcBef>
                <a:spcPts val="0"/>
              </a:spcBef>
              <a:buSzPct val="100000"/>
              <a:defRPr sz="6000"/>
            </a:lvl4pPr>
            <a:lvl5pPr>
              <a:spcBef>
                <a:spcPts val="0"/>
              </a:spcBef>
              <a:buSzPct val="100000"/>
              <a:defRPr sz="6000"/>
            </a:lvl5pPr>
            <a:lvl6pPr>
              <a:spcBef>
                <a:spcPts val="0"/>
              </a:spcBef>
              <a:buSzPct val="100000"/>
              <a:defRPr sz="6000"/>
            </a:lvl6pPr>
            <a:lvl7pPr>
              <a:spcBef>
                <a:spcPts val="0"/>
              </a:spcBef>
              <a:buSzPct val="100000"/>
              <a:defRPr sz="6000"/>
            </a:lvl7pPr>
            <a:lvl8pPr>
              <a:spcBef>
                <a:spcPts val="0"/>
              </a:spcBef>
              <a:buSzPct val="100000"/>
              <a:defRPr sz="6000"/>
            </a:lvl8pPr>
            <a:lvl9pPr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rot="5400000">
            <a:off x="1089324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265500" y="1644233"/>
            <a:ext cx="4045199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265500" y="3705955"/>
            <a:ext cx="4045199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 flipH="1" rot="10800000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flipH="1" rot="10800000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57150" y="6262433"/>
            <a:ext cx="8381999" cy="59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71900" y="984966"/>
            <a:ext cx="8222100" cy="102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71900" y="2558766"/>
            <a:ext cx="8222100" cy="361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8.png"/><Relationship Id="rId5" Type="http://schemas.openxmlformats.org/officeDocument/2006/relationships/image" Target="../media/image12.png"/><Relationship Id="rId6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0.gif"/><Relationship Id="rId6" Type="http://schemas.openxmlformats.org/officeDocument/2006/relationships/hyperlink" Target="http://youtube.com/v/5q-BH-tvxEg" TargetMode="External"/><Relationship Id="rId7" Type="http://schemas.openxmlformats.org/officeDocument/2006/relationships/image" Target="../media/image10.jpg"/><Relationship Id="rId8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Drive System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90525" y="3718840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They see me rollin’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Hey MJ, what’s a Drive System?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264100" y="1135675"/>
            <a:ext cx="4551599" cy="25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wheels, the motors, the gearboxes, the chassis, and what makes the robot go.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Every FIRST robot has wheels.*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Possibilities are endless!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696587"/>
            <a:ext cx="50292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(Rock and) Roll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1247">
            <a:off x="3715099" y="2802800"/>
            <a:ext cx="5128724" cy="30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220100" y="1091650"/>
            <a:ext cx="4850699" cy="288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Wheel!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Contrary to popular belief, it’s been reinvented many times. To name a few incarnations: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Omni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Mecanum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High Traction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Slippy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Treads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“those shopping cart things”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Must choose best wheel for task; each one has its benefits and drawbacks.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many wheels?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Which are powered?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125" y="4722600"/>
            <a:ext cx="2135400" cy="21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Motors, Motors, Motors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69750" y="1241300"/>
            <a:ext cx="4252200" cy="3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Wheels won't spin without motors.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Many types: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CIM (epic!)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mini CIM (slightly less epic)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Gear motors (slow &amp; steady)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Window motors (slow)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We use CIMs for most drive systems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425" y="933175"/>
            <a:ext cx="3621075" cy="21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 b="0" l="34572" r="0" t="0"/>
          <a:stretch/>
        </p:blipFill>
        <p:spPr>
          <a:xfrm rot="302400">
            <a:off x="6094263" y="3409304"/>
            <a:ext cx="2747327" cy="2016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75" y="4193650"/>
            <a:ext cx="4036899" cy="266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But wait MJ, how does the motor connect to the wheels?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87350" y="1153275"/>
            <a:ext cx="4551599" cy="299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Gears, chains or belts!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Chains are a pain.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Must add/remove links to optimize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Must add gear reduction separately (through gearbox or custom stuff)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Do allow you to power multiple wheels at once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Belts are too.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Like chains without countable things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Need to be tensioned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They slip too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Also can power multiple wheels at once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Gearboxes are clean, compact and come in many different ratios.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Can also be linear, angled, take input from multiple motors, etc.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350" y="945975"/>
            <a:ext cx="33528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5740" l="44635" r="0" t="47124"/>
          <a:stretch/>
        </p:blipFill>
        <p:spPr>
          <a:xfrm>
            <a:off x="4938950" y="5009250"/>
            <a:ext cx="3806824" cy="154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Gear Ratios!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13775" y="1206100"/>
            <a:ext cx="4674600" cy="309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Written as [number]:[number]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basically [turns on input shaft]:[turns on output shaft]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(teeth on output gear)/(teeth on input gear)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Torque versus Speed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Transmissions?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149" y="888648"/>
            <a:ext cx="3095649" cy="211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729" y="3842704"/>
            <a:ext cx="3567275" cy="30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>
            <a:hlinkClick r:id="rId6"/>
          </p:cNvPr>
          <p:cNvSpPr/>
          <p:nvPr/>
        </p:nvSpPr>
        <p:spPr>
          <a:xfrm>
            <a:off x="413775" y="3842700"/>
            <a:ext cx="3750874" cy="2813149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6" name="Shape 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1637" y="2524125"/>
            <a:ext cx="220027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Chassis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522525" y="1296950"/>
            <a:ext cx="43386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Dear Future Me,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Draw something on the board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Sincerely,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 very tired past-self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578500" y="2733950"/>
            <a:ext cx="34989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Hint: # of wheels, torque, maneuverability, suspension (hehe), center of gravity, etc.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When in doubt: ctrl + c, ctrl + v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355400" y="1487825"/>
            <a:ext cx="6312299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Hopefully future me has taken the liberty of acquiring some hardware to pass around.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When an interesting component reaches you, make the appropriate expression of awe as you are struck by the wonder of modern technology.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If future me has not acquired said hardware, please stand, give him a scornful glare of contempt, and silently file out of the room.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Most Importantly: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sz="3600"/>
              <a:t>Ask Questions!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125" y="353532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